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C659F8-FE74-4D40-A1F1-4FC902A29867}" type="datetimeFigureOut">
              <a:rPr lang="zh-TW" altLang="en-US" smtClean="0"/>
              <a:t>2018/11/25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F3E565-F1F4-4337-A025-91658351C3A3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TW" altLang="en-US" b="1" dirty="0" smtClean="0">
                <a:solidFill>
                  <a:srgbClr val="002060"/>
                </a:solidFill>
                <a:latin typeface="王漢宗超明體繁" pitchFamily="18" charset="-120"/>
                <a:ea typeface="王漢宗超明體繁" pitchFamily="18" charset="-120"/>
              </a:rPr>
              <a:t>採購稽核缺失個案與     採購作業錯誤處理對策</a:t>
            </a:r>
            <a:endParaRPr lang="zh-TW" altLang="en-US" b="1" dirty="0">
              <a:solidFill>
                <a:srgbClr val="002060"/>
              </a:solidFill>
              <a:latin typeface="王漢宗超明體繁" pitchFamily="18" charset="-120"/>
              <a:ea typeface="王漢宗超明體繁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002060"/>
                </a:solidFill>
                <a:latin typeface="王漢宗超明體繁" pitchFamily="18" charset="-120"/>
                <a:ea typeface="王漢宗超明體繁" pitchFamily="18" charset="-120"/>
              </a:rPr>
              <a:t>採購稽核小組</a:t>
            </a:r>
            <a:endParaRPr lang="en-US" altLang="zh-TW" b="1" dirty="0" smtClean="0">
              <a:solidFill>
                <a:srgbClr val="002060"/>
              </a:solidFill>
              <a:latin typeface="王漢宗超明體繁" pitchFamily="18" charset="-120"/>
              <a:ea typeface="王漢宗超明體繁" pitchFamily="18" charset="-120"/>
            </a:endParaRPr>
          </a:p>
          <a:p>
            <a:r>
              <a:rPr lang="zh-TW" altLang="en-US" b="1" dirty="0">
                <a:solidFill>
                  <a:srgbClr val="002060"/>
                </a:solidFill>
                <a:latin typeface="王漢宗超明體繁" pitchFamily="18" charset="-120"/>
                <a:ea typeface="王漢宗超明體繁" pitchFamily="18" charset="-120"/>
              </a:rPr>
              <a:t>鄒慶琦委員</a:t>
            </a:r>
          </a:p>
        </p:txBody>
      </p:sp>
    </p:spTree>
    <p:extLst>
      <p:ext uri="{BB962C8B-B14F-4D97-AF65-F5344CB8AC3E}">
        <p14:creationId xmlns:p14="http://schemas.microsoft.com/office/powerpoint/2010/main" val="215725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採購稽核的目的</a:t>
            </a:r>
          </a:p>
        </p:txBody>
      </p:sp>
      <p:sp>
        <p:nvSpPr>
          <p:cNvPr id="6" name="橢圓 5"/>
          <p:cNvSpPr/>
          <p:nvPr/>
        </p:nvSpPr>
        <p:spPr>
          <a:xfrm>
            <a:off x="1331640" y="2204864"/>
            <a:ext cx="216024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促使機關卻依政府採購法辦理採購</a:t>
            </a:r>
            <a:endParaRPr lang="zh-TW" altLang="en-US" sz="2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橢圓 6"/>
          <p:cNvSpPr/>
          <p:nvPr/>
        </p:nvSpPr>
        <p:spPr>
          <a:xfrm>
            <a:off x="5364088" y="2204864"/>
            <a:ext cx="2088232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建構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公開、公平採購環境</a:t>
            </a:r>
            <a:endParaRPr lang="zh-TW" altLang="en-US" sz="2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向右箭號 7"/>
          <p:cNvSpPr/>
          <p:nvPr/>
        </p:nvSpPr>
        <p:spPr>
          <a:xfrm>
            <a:off x="3851920" y="2780928"/>
            <a:ext cx="1152128" cy="79208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C00000"/>
                </a:solidFill>
                <a:latin typeface="標楷體" pitchFamily="65" charset="-120"/>
                <a:ea typeface="標楷體" pitchFamily="65" charset="-120"/>
              </a:rPr>
              <a:t>手段</a:t>
            </a:r>
            <a:endParaRPr lang="zh-TW" altLang="en-US" dirty="0">
              <a:solidFill>
                <a:srgbClr val="C0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橢圓 9"/>
          <p:cNvSpPr/>
          <p:nvPr/>
        </p:nvSpPr>
        <p:spPr>
          <a:xfrm>
            <a:off x="1547664" y="4725144"/>
            <a:ext cx="1800200" cy="93610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監督</a:t>
            </a:r>
            <a:endParaRPr lang="zh-TW" alt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向右箭號 10"/>
          <p:cNvSpPr/>
          <p:nvPr/>
        </p:nvSpPr>
        <p:spPr>
          <a:xfrm>
            <a:off x="3635896" y="4977172"/>
            <a:ext cx="1224136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5076056" y="4869160"/>
            <a:ext cx="1224136" cy="684076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主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橢圓 12"/>
          <p:cNvSpPr/>
          <p:nvPr/>
        </p:nvSpPr>
        <p:spPr>
          <a:xfrm>
            <a:off x="1547664" y="5805264"/>
            <a:ext cx="1800200" cy="93610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輔導</a:t>
            </a:r>
            <a:endParaRPr lang="en-US" altLang="zh-TW" sz="3200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3200" dirty="0">
                <a:latin typeface="標楷體" pitchFamily="65" charset="-120"/>
                <a:ea typeface="標楷體" pitchFamily="65" charset="-120"/>
              </a:rPr>
              <a:t>交流</a:t>
            </a:r>
          </a:p>
        </p:txBody>
      </p:sp>
      <p:sp>
        <p:nvSpPr>
          <p:cNvPr id="14" name="向右箭號 13"/>
          <p:cNvSpPr/>
          <p:nvPr/>
        </p:nvSpPr>
        <p:spPr>
          <a:xfrm>
            <a:off x="3635896" y="6057292"/>
            <a:ext cx="1224136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5076056" y="5949280"/>
            <a:ext cx="1224136" cy="68407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輔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2784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採購稽核審查依據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相關法令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解釋函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令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錯誤行為態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樣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作業欠當</a:t>
            </a:r>
          </a:p>
        </p:txBody>
      </p:sp>
    </p:spTree>
    <p:extLst>
      <p:ext uri="{BB962C8B-B14F-4D97-AF65-F5344CB8AC3E}">
        <p14:creationId xmlns:p14="http://schemas.microsoft.com/office/powerpoint/2010/main" val="309414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採購稽核執行程序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蒐整資料、研判案情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書面審查、實際訪查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撰寫稽核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報告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追蹤缺失改善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1845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稽核重點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前置作業（採購策略、招標文件、效益分析、核准情形）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預算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編列（保險費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品管費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安全衛生費）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廠商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資格（一般資格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特定資格）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技術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規範（審查過程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同等品）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評選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委員會（時點、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組成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保密 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833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招標作業（公開閱覽、招標公告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釋疑）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開標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作業（拒往查詢、監辦、審標、紀錄）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評選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會議（保密、初審意見、過程、紀錄）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底價訂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定（時點、預估金額、參考報價、建議金額）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決標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作業（監辦、標價、比減價、紀錄、公告、通知）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保險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作業（投保情形、後續處理）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履約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管理（進度管理、付款情形）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查驗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作業（履約督導、分段查驗）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驗收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作業（期程、人員、改正）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3253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預防作業缺失因應作為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訂定標準作業程序（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SOP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時程管控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圖表（魚骨圖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桿狀圖）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採購作業自我檢核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表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採購文件一覽表</a:t>
            </a:r>
          </a:p>
        </p:txBody>
      </p:sp>
    </p:spTree>
    <p:extLst>
      <p:ext uri="{BB962C8B-B14F-4D97-AF65-F5344CB8AC3E}">
        <p14:creationId xmlns:p14="http://schemas.microsoft.com/office/powerpoint/2010/main" val="4077080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案例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以新北市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｢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107 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學年度昌隆國小、新莊國小、思賢國小、昌平國小四校中央餐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廚服務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午餐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採購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｣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案為例。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82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2300</TotalTime>
  <Words>306</Words>
  <Application>Microsoft Office PowerPoint</Application>
  <PresentationFormat>如螢幕大小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流線</vt:lpstr>
      <vt:lpstr>採購稽核缺失個案與     採購作業錯誤處理對策</vt:lpstr>
      <vt:lpstr>採購稽核的目的</vt:lpstr>
      <vt:lpstr>採購稽核審查依據</vt:lpstr>
      <vt:lpstr>採購稽核執行程序</vt:lpstr>
      <vt:lpstr>稽核重點</vt:lpstr>
      <vt:lpstr>PowerPoint 簡報</vt:lpstr>
      <vt:lpstr>預防作業缺失因應作為</vt:lpstr>
      <vt:lpstr>案例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採購稽核缺失個案與     採購作業錯誤處理對策</dc:title>
  <dc:creator>user</dc:creator>
  <cp:lastModifiedBy>user</cp:lastModifiedBy>
  <cp:revision>28</cp:revision>
  <dcterms:created xsi:type="dcterms:W3CDTF">2018-11-22T06:38:02Z</dcterms:created>
  <dcterms:modified xsi:type="dcterms:W3CDTF">2018-11-25T13:38:15Z</dcterms:modified>
</cp:coreProperties>
</file>